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17068800" cy="9601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93" autoAdjust="0"/>
    <p:restoredTop sz="94660"/>
  </p:normalViewPr>
  <p:slideViewPr>
    <p:cSldViewPr snapToGrid="0">
      <p:cViewPr varScale="1">
        <p:scale>
          <a:sx n="59" d="100"/>
          <a:sy n="59" d="100"/>
        </p:scale>
        <p:origin x="63" y="27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571308"/>
            <a:ext cx="1280160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2133600" y="5042853"/>
            <a:ext cx="128016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9AD050-B163-494C-BD70-840111910A5D}" type="datetimeFigureOut">
              <a:rPr lang="en-GB" smtClean="0"/>
              <a:t>24/04/2021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3023500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AD050-B163-494C-BD70-840111910A5D}" type="datetimeFigureOut">
              <a:rPr lang="en-GB" smtClean="0"/>
              <a:t>24/04/2021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154893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214860" y="511175"/>
            <a:ext cx="368046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73480" y="511175"/>
            <a:ext cx="1082802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AD050-B163-494C-BD70-840111910A5D}" type="datetimeFigureOut">
              <a:rPr lang="en-GB" smtClean="0"/>
              <a:t>24/04/2021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1908357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AD050-B163-494C-BD70-840111910A5D}" type="datetimeFigureOut">
              <a:rPr lang="en-GB" smtClean="0"/>
              <a:t>24/04/2021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313412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64590" y="2393634"/>
            <a:ext cx="1472184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1164590" y="6425249"/>
            <a:ext cx="14721840" cy="2100262"/>
          </a:xfrm>
        </p:spPr>
        <p:txBody>
          <a:bodyPr/>
          <a:lstStyle>
            <a:lvl1pPr marL="0" indent="0">
              <a:buNone/>
              <a:defRPr sz="3360">
                <a:solidFill>
                  <a:schemeClr val="tx1">
                    <a:tint val="75000"/>
                  </a:schemeClr>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9AD050-B163-494C-BD70-840111910A5D}" type="datetimeFigureOut">
              <a:rPr lang="en-GB" smtClean="0"/>
              <a:t>24/04/2021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3063869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73480" y="2555875"/>
            <a:ext cx="725424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641080" y="2555875"/>
            <a:ext cx="725424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9AD050-B163-494C-BD70-840111910A5D}" type="datetimeFigureOut">
              <a:rPr lang="en-GB" smtClean="0"/>
              <a:t>24/04/2021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669718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75703" y="511176"/>
            <a:ext cx="1472184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75704" y="2353628"/>
            <a:ext cx="7220902"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1175704" y="3507105"/>
            <a:ext cx="722090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641080" y="2353628"/>
            <a:ext cx="7256463"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8641080" y="3507105"/>
            <a:ext cx="725646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9AD050-B163-494C-BD70-840111910A5D}" type="datetimeFigureOut">
              <a:rPr lang="en-GB" smtClean="0"/>
              <a:t>24/04/2021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2045767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AD050-B163-494C-BD70-840111910A5D}" type="datetimeFigureOut">
              <a:rPr lang="en-GB" smtClean="0"/>
              <a:t>24/04/2021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1903609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AD050-B163-494C-BD70-840111910A5D}" type="datetimeFigureOut">
              <a:rPr lang="en-GB" smtClean="0"/>
              <a:t>24/04/2021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30905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7256463" y="1382396"/>
            <a:ext cx="864108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29AD050-B163-494C-BD70-840111910A5D}" type="datetimeFigureOut">
              <a:rPr lang="en-GB" smtClean="0"/>
              <a:t>24/04/2021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4150088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75704" y="640080"/>
            <a:ext cx="5505132"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7256463" y="1382396"/>
            <a:ext cx="864108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a:t>Click icon to add picture</a:t>
            </a:r>
            <a:endParaRPr lang="en-US" dirty="0"/>
          </a:p>
        </p:txBody>
      </p:sp>
      <p:sp>
        <p:nvSpPr>
          <p:cNvPr id="4" name="Text Placeholder 3"/>
          <p:cNvSpPr>
            <a:spLocks noGrp="1"/>
          </p:cNvSpPr>
          <p:nvPr>
            <p:ph type="body" sz="half" idx="2"/>
          </p:nvPr>
        </p:nvSpPr>
        <p:spPr>
          <a:xfrm>
            <a:off x="1175704" y="2880360"/>
            <a:ext cx="5505132"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29AD050-B163-494C-BD70-840111910A5D}" type="datetimeFigureOut">
              <a:rPr lang="en-GB" smtClean="0"/>
              <a:t>24/04/2021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271BFD-055E-4F9A-9106-D47E82D693F5}" type="slidenum">
              <a:rPr lang="en-GB" smtClean="0"/>
              <a:t>‹#›</a:t>
            </a:fld>
            <a:endParaRPr lang="en-GB"/>
          </a:p>
        </p:txBody>
      </p:sp>
    </p:spTree>
    <p:extLst>
      <p:ext uri="{BB962C8B-B14F-4D97-AF65-F5344CB8AC3E}">
        <p14:creationId xmlns:p14="http://schemas.microsoft.com/office/powerpoint/2010/main" val="4132133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73480" y="511176"/>
            <a:ext cx="1472184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73480" y="2555875"/>
            <a:ext cx="1472184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73480" y="8898891"/>
            <a:ext cx="384048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29AD050-B163-494C-BD70-840111910A5D}" type="datetimeFigureOut">
              <a:rPr lang="en-GB" smtClean="0"/>
              <a:t>24/04/2021</a:t>
            </a:fld>
            <a:endParaRPr lang="en-GB"/>
          </a:p>
        </p:txBody>
      </p:sp>
      <p:sp>
        <p:nvSpPr>
          <p:cNvPr id="5" name="Footer Placeholder 4"/>
          <p:cNvSpPr>
            <a:spLocks noGrp="1"/>
          </p:cNvSpPr>
          <p:nvPr>
            <p:ph type="ftr" sz="quarter" idx="3"/>
          </p:nvPr>
        </p:nvSpPr>
        <p:spPr>
          <a:xfrm>
            <a:off x="5654040" y="8898891"/>
            <a:ext cx="576072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2054840" y="8898891"/>
            <a:ext cx="384048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B271BFD-055E-4F9A-9106-D47E82D693F5}" type="slidenum">
              <a:rPr lang="en-GB" smtClean="0"/>
              <a:t>‹#›</a:t>
            </a:fld>
            <a:endParaRPr lang="en-GB"/>
          </a:p>
        </p:txBody>
      </p:sp>
    </p:spTree>
    <p:extLst>
      <p:ext uri="{BB962C8B-B14F-4D97-AF65-F5344CB8AC3E}">
        <p14:creationId xmlns:p14="http://schemas.microsoft.com/office/powerpoint/2010/main" val="121065610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ycrbcip.leeds.ac.uk/"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8500">
              <a:srgbClr val="D1DCF0"/>
            </a:gs>
            <a:gs pos="16000">
              <a:schemeClr val="accent1">
                <a:lumMod val="5000"/>
                <a:lumOff val="95000"/>
              </a:schemeClr>
            </a:gs>
            <a:gs pos="6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18891FB-6C52-4FBF-B3D8-C8A9AEF590DC}"/>
              </a:ext>
            </a:extLst>
          </p:cNvPr>
          <p:cNvSpPr txBox="1"/>
          <p:nvPr/>
        </p:nvSpPr>
        <p:spPr>
          <a:xfrm>
            <a:off x="267515" y="2419096"/>
            <a:ext cx="5690977" cy="2848280"/>
          </a:xfrm>
          <a:prstGeom prst="rect">
            <a:avLst/>
          </a:prstGeom>
          <a:solidFill>
            <a:schemeClr val="bg1"/>
          </a:solidFill>
          <a:ln>
            <a:solidFill>
              <a:schemeClr val="accent2"/>
            </a:solidFill>
          </a:ln>
        </p:spPr>
        <p:txBody>
          <a:bodyPr wrap="square" rtlCol="0">
            <a:spAutoFit/>
          </a:bodyPr>
          <a:lstStyle/>
          <a:p>
            <a:pPr>
              <a:lnSpc>
                <a:spcPct val="107000"/>
              </a:lnSpc>
              <a:spcAft>
                <a:spcPts val="269"/>
              </a:spcAft>
            </a:pPr>
            <a:r>
              <a:rPr lang="en-GB" sz="1400" b="1" dirty="0">
                <a:latin typeface="Calibri" panose="020F0502020204030204" pitchFamily="34" charset="0"/>
                <a:ea typeface="Calibri" panose="020F0502020204030204" pitchFamily="34" charset="0"/>
                <a:cs typeface="Arial" panose="020B0604020202020204" pitchFamily="34" charset="0"/>
              </a:rPr>
              <a:t>Introduction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The Yorkshire Cancer Research Bowel Cancer Improvement Programme (YCR BCIP) </a:t>
            </a:r>
            <a:r>
              <a:rPr lang="en-GB" sz="1400" baseline="30000" dirty="0">
                <a:solidFill>
                  <a:srgbClr val="000000"/>
                </a:solidFill>
                <a:latin typeface="Calibri" panose="020F0502020204030204" pitchFamily="34" charset="0"/>
                <a:ea typeface="Calibri" panose="020F0502020204030204" pitchFamily="34" charset="0"/>
                <a:cs typeface="Calibri" panose="020F0502020204030204" pitchFamily="34" charset="0"/>
              </a:rPr>
              <a:t>1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aims to reduce variation and improve outcomes for patients with bowel cancer across the region. Persistent postoperative pain is a leading cause of morbidity in survivors of cancer surgery </a:t>
            </a:r>
            <a:r>
              <a:rPr lang="en-GB" sz="1400" baseline="30000" dirty="0">
                <a:solidFill>
                  <a:srgbClr val="000000"/>
                </a:solidFill>
                <a:latin typeface="Calibri" panose="020F0502020204030204" pitchFamily="34" charset="0"/>
                <a:ea typeface="Calibri" panose="020F0502020204030204" pitchFamily="34" charset="0"/>
                <a:cs typeface="Calibri" panose="020F0502020204030204" pitchFamily="34" charset="0"/>
              </a:rPr>
              <a:t>2</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There is however concern about the use of opioids </a:t>
            </a:r>
            <a:r>
              <a:rPr lang="en-GB" sz="1400" baseline="30000" dirty="0">
                <a:solidFill>
                  <a:srgbClr val="000000"/>
                </a:solidFill>
                <a:latin typeface="Calibri" panose="020F0502020204030204" pitchFamily="34" charset="0"/>
                <a:ea typeface="Calibri" panose="020F0502020204030204" pitchFamily="34" charset="0"/>
                <a:cs typeface="Calibri" panose="020F0502020204030204" pitchFamily="34" charset="0"/>
              </a:rPr>
              <a:t>3</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and a recent international consensus statement has been published on the prevention of perioperative opioid-related harm </a:t>
            </a:r>
            <a:r>
              <a:rPr lang="en-GB" sz="1400" baseline="30000" dirty="0">
                <a:solidFill>
                  <a:srgbClr val="000000"/>
                </a:solidFill>
                <a:latin typeface="Calibri" panose="020F0502020204030204" pitchFamily="34" charset="0"/>
                <a:ea typeface="Calibri" panose="020F0502020204030204" pitchFamily="34" charset="0"/>
                <a:cs typeface="Calibri" panose="020F0502020204030204" pitchFamily="34" charset="0"/>
              </a:rPr>
              <a:t>4</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 Regional quality improvement work as part of the new YCR BCIP perioperative workstream has been launched using single-centre PQIP perioperative opioid data presented at Anaesthesia Research 2020. We organised a YCR BCIP opioid engagement event in March 2021 to define local practices around perioperative opioid use. Caldicott approval has been granted for the use of local data.</a:t>
            </a:r>
            <a:endParaRPr lang="en-GB" sz="1400" dirty="0">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203D966C-1F4A-4215-8595-C604F650FCD9}"/>
              </a:ext>
            </a:extLst>
          </p:cNvPr>
          <p:cNvSpPr txBox="1"/>
          <p:nvPr/>
        </p:nvSpPr>
        <p:spPr>
          <a:xfrm>
            <a:off x="267515" y="5524062"/>
            <a:ext cx="5690977" cy="2462213"/>
          </a:xfrm>
          <a:prstGeom prst="rect">
            <a:avLst/>
          </a:prstGeom>
          <a:solidFill>
            <a:schemeClr val="bg1"/>
          </a:solidFill>
          <a:ln>
            <a:solidFill>
              <a:schemeClr val="accent2"/>
            </a:solidFill>
          </a:ln>
        </p:spPr>
        <p:txBody>
          <a:bodyPr wrap="square" rtlCol="0">
            <a:spAutoFit/>
          </a:bodyPr>
          <a:lstStyle/>
          <a:p>
            <a:pPr>
              <a:spcAft>
                <a:spcPts val="269"/>
              </a:spcAft>
            </a:pP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Methods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 retrospective cross-sectional observational study was undertaken. PQIP data collected between September 2018 and March 2020 were reviewed. All patients undergoing operations for suspected or proven colorectal cancer were included. D</a:t>
            </a:r>
            <a:r>
              <a:rPr lang="en-GB" sz="1400" dirty="0">
                <a:latin typeface="Calibri" panose="020F0502020204030204" pitchFamily="34" charset="0"/>
                <a:ea typeface="Calibri" panose="020F0502020204030204" pitchFamily="34" charset="0"/>
                <a:cs typeface="Arial" panose="020B0604020202020204" pitchFamily="34" charset="0"/>
              </a:rPr>
              <a:t>ata on the use of intraoperative neuraxial techniques, local anaesthetic infiltration, regional anaesthesia techniques, IV paracetamol, </a:t>
            </a:r>
            <a:r>
              <a:rPr lang="en-GB" sz="1400" dirty="0" err="1">
                <a:latin typeface="Calibri" panose="020F0502020204030204" pitchFamily="34" charset="0"/>
                <a:ea typeface="Calibri" panose="020F0502020204030204" pitchFamily="34" charset="0"/>
                <a:cs typeface="Arial" panose="020B0604020202020204" pitchFamily="34" charset="0"/>
              </a:rPr>
              <a:t>gabapentinoids</a:t>
            </a:r>
            <a:r>
              <a:rPr lang="en-GB" sz="1400" dirty="0">
                <a:latin typeface="Calibri" panose="020F0502020204030204" pitchFamily="34" charset="0"/>
                <a:ea typeface="Calibri" panose="020F0502020204030204" pitchFamily="34" charset="0"/>
                <a:cs typeface="Arial" panose="020B0604020202020204" pitchFamily="34" charset="0"/>
              </a:rPr>
              <a:t>, ketamine, NSAIDS and lignocaine were analysed. Opioid prescriptions at discharge were also reviewed. Analysis was conducted using Microsoft Excel. An online perioperative opioid engagement event was organised by the YCR BCIP group (which comprises clinicians and academics) to promote regional discussion and standardisation of practice. </a:t>
            </a:r>
          </a:p>
        </p:txBody>
      </p:sp>
      <p:sp>
        <p:nvSpPr>
          <p:cNvPr id="11" name="TextBox 10">
            <a:extLst>
              <a:ext uri="{FF2B5EF4-FFF2-40B4-BE49-F238E27FC236}">
                <a16:creationId xmlns:a16="http://schemas.microsoft.com/office/drawing/2014/main" id="{09556DD2-7221-4A6E-9FA2-D194B30A7F96}"/>
              </a:ext>
            </a:extLst>
          </p:cNvPr>
          <p:cNvSpPr txBox="1"/>
          <p:nvPr/>
        </p:nvSpPr>
        <p:spPr>
          <a:xfrm>
            <a:off x="11589386" y="2419096"/>
            <a:ext cx="5172788" cy="3143809"/>
          </a:xfrm>
          <a:prstGeom prst="rect">
            <a:avLst/>
          </a:prstGeom>
          <a:solidFill>
            <a:schemeClr val="bg1"/>
          </a:solidFill>
          <a:ln>
            <a:solidFill>
              <a:schemeClr val="accent2"/>
            </a:solidFill>
          </a:ln>
        </p:spPr>
        <p:txBody>
          <a:bodyPr wrap="square" rtlCol="0">
            <a:spAutoFit/>
          </a:bodyPr>
          <a:lstStyle/>
          <a:p>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Conclusion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PQIP data shows that</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at our site,</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over</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400" dirty="0">
                <a:solidFill>
                  <a:srgbClr val="000000"/>
                </a:solidFill>
                <a:latin typeface="Calibri" panose="020F0502020204030204" pitchFamily="34" charset="0"/>
                <a:ea typeface="Calibri" panose="020F0502020204030204" pitchFamily="34" charset="0"/>
                <a:cs typeface="Calibri" panose="020F0502020204030204" pitchFamily="34" charset="0"/>
              </a:rPr>
              <a:t>40% of patients undergoing surgery for colorectal cancer were discharged with a new opioid prescription. In 1/3 of cases, opioid sparing adjuncts were not administered intraoperatively. </a:t>
            </a:r>
            <a:r>
              <a:rPr lang="en-GB" sz="1400" dirty="0">
                <a:solidFill>
                  <a:srgbClr val="000000"/>
                </a:solidFill>
                <a:latin typeface="Calibri" panose="020F0502020204030204" pitchFamily="34" charset="0"/>
                <a:ea typeface="Calibri" panose="020F0502020204030204" pitchFamily="34" charset="0"/>
                <a:cs typeface="Calibri" panose="020F0502020204030204" pitchFamily="34" charset="0"/>
              </a:rPr>
              <a:t>We demonstrate effective use of PQIP data which has been used to both review practice in our Trust and to promote the use of local PQIP datasets at other sites. This has provided a focus for discussion and sharing of materials e.g. analgesia pathways and patient-facing information. Regional collaboration to align practice around opioid-sparing techniques and opioid use on discharge has been welcomed. This is a springboard for further multi-disciplinary engagement and regional data collection; a regional sprint audit involving site and patient data is currently underway to provide more detail on the wider perioperative management of this patient group. </a:t>
            </a:r>
            <a:endParaRPr lang="en-GB" sz="1400" dirty="0">
              <a:latin typeface="Calibri" panose="020F0502020204030204" pitchFamily="34" charset="0"/>
              <a:ea typeface="Calibri" panose="020F0502020204030204" pitchFamily="34" charset="0"/>
              <a:cs typeface="Arial" panose="020B0604020202020204" pitchFamily="34" charset="0"/>
            </a:endParaRPr>
          </a:p>
          <a:p>
            <a:endParaRPr lang="en-GB" sz="229" dirty="0"/>
          </a:p>
        </p:txBody>
      </p:sp>
      <p:sp>
        <p:nvSpPr>
          <p:cNvPr id="12" name="TextBox 11">
            <a:extLst>
              <a:ext uri="{FF2B5EF4-FFF2-40B4-BE49-F238E27FC236}">
                <a16:creationId xmlns:a16="http://schemas.microsoft.com/office/drawing/2014/main" id="{529748DA-AA54-4D3E-8306-F9257682ED5B}"/>
              </a:ext>
            </a:extLst>
          </p:cNvPr>
          <p:cNvSpPr txBox="1"/>
          <p:nvPr/>
        </p:nvSpPr>
        <p:spPr>
          <a:xfrm>
            <a:off x="11589386" y="6996425"/>
            <a:ext cx="5172788" cy="2392899"/>
          </a:xfrm>
          <a:prstGeom prst="rect">
            <a:avLst/>
          </a:prstGeom>
          <a:solidFill>
            <a:schemeClr val="bg1"/>
          </a:solidFill>
          <a:ln>
            <a:solidFill>
              <a:schemeClr val="accent2"/>
            </a:solidFill>
          </a:ln>
        </p:spPr>
        <p:txBody>
          <a:bodyPr wrap="square" rtlCol="0">
            <a:spAutoFit/>
          </a:bodyPr>
          <a:lstStyle/>
          <a:p>
            <a:pPr>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References</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en-GB" sz="1200" u="sng" dirty="0">
                <a:solidFill>
                  <a:srgbClr val="0000FF"/>
                </a:solidFill>
                <a:effectLst/>
                <a:latin typeface="Calibri" panose="020F0502020204030204" pitchFamily="34" charset="0"/>
                <a:ea typeface="Calibri" panose="020F0502020204030204" pitchFamily="34" charset="0"/>
                <a:cs typeface="Arial" panose="020B0604020202020204" pitchFamily="34" charset="0"/>
                <a:hlinkClick r:id="rId2"/>
              </a:rPr>
              <a:t>Yorkshire Cancer Research Bowel Cancer Improvement Programme (leeds.ac.uk)</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Brown M, Ramirez J, Farquhar-Smith P. Pain in cancer survivors. </a:t>
            </a:r>
            <a:r>
              <a:rPr lang="en-GB"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 J Pain</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2014; </a:t>
            </a: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(4):139-53</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buFont typeface="+mj-lt"/>
              <a:buAutoNum type="arabicPeriod"/>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Degenhardt L, </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Grebely</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 Stone J et al. Global patterns of opioid use and dependence; harms to populations, interventions and future directions. </a:t>
            </a:r>
            <a:r>
              <a:rPr lang="en-GB"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Lancet. </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2019; </a:t>
            </a: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394</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1560-79</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mj-lt"/>
              <a:buAutoNum type="arabicPeriod"/>
            </a:pP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Levy N, Quinlan J, El-</a:t>
            </a:r>
            <a:r>
              <a:rPr lang="en-GB"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Boghdadly</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 et al. An international multidisciplinary consensus statement on the prevention of opioid-related harm in adult surgical patients. </a:t>
            </a:r>
            <a:r>
              <a:rPr lang="en-GB" sz="12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Anaesthesia.</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2021; </a:t>
            </a: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76</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520-36. </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50AE689B-C442-4425-AC63-A6279BBB703C}"/>
              </a:ext>
            </a:extLst>
          </p:cNvPr>
          <p:cNvSpPr txBox="1"/>
          <p:nvPr/>
        </p:nvSpPr>
        <p:spPr>
          <a:xfrm>
            <a:off x="6187544" y="5164631"/>
            <a:ext cx="5126964" cy="2487219"/>
          </a:xfrm>
          <a:prstGeom prst="rect">
            <a:avLst/>
          </a:prstGeom>
          <a:solidFill>
            <a:schemeClr val="bg1"/>
          </a:solidFill>
          <a:ln>
            <a:solidFill>
              <a:schemeClr val="accent2"/>
            </a:solidFill>
          </a:ln>
        </p:spPr>
        <p:txBody>
          <a:bodyPr wrap="square" rtlCol="0">
            <a:spAutoFit/>
          </a:bodyPr>
          <a:lstStyle/>
          <a:p>
            <a:pPr>
              <a:spcAft>
                <a:spcPts val="800"/>
              </a:spcAft>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118 patients were discharged. 41% (n=48) were discharged with a new opioid prescription.  48.6% (n=36) or 48.6%) who received an opioid-sparing adjunct intraoperatively were discharged with an opioid prescription. 32.6% (n=15) who did not receive an opioid-sparing adjunct intraoperatively were discharged with an opioid prescription.</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pPr>
              <a:spcAft>
                <a:spcPts val="800"/>
              </a:spcAft>
            </a:pP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There was good attendance at the opioid engagement event with representation from ten of the fourteen regional bowel cancer MDTs including anaesthetists, colorectal surgeons and clinical pain nurse specialists (Table 1).</a:t>
            </a:r>
            <a:endParaRPr lang="en-GB" sz="1400" dirty="0">
              <a:effectLst/>
              <a:latin typeface="Calibri" panose="020F0502020204030204" pitchFamily="34" charset="0"/>
              <a:ea typeface="Calibri" panose="020F0502020204030204" pitchFamily="34" charset="0"/>
              <a:cs typeface="Arial" panose="020B0604020202020204" pitchFamily="34" charset="0"/>
            </a:endParaRPr>
          </a:p>
          <a:p>
            <a:endParaRPr lang="en-GB" sz="229" dirty="0"/>
          </a:p>
        </p:txBody>
      </p:sp>
      <p:sp>
        <p:nvSpPr>
          <p:cNvPr id="14" name="TextBox 13">
            <a:extLst>
              <a:ext uri="{FF2B5EF4-FFF2-40B4-BE49-F238E27FC236}">
                <a16:creationId xmlns:a16="http://schemas.microsoft.com/office/drawing/2014/main" id="{BC59ECE8-EE65-404B-944A-FD4269A3CC5F}"/>
              </a:ext>
            </a:extLst>
          </p:cNvPr>
          <p:cNvSpPr txBox="1"/>
          <p:nvPr/>
        </p:nvSpPr>
        <p:spPr>
          <a:xfrm>
            <a:off x="11589386" y="5786272"/>
            <a:ext cx="5172788" cy="1004186"/>
          </a:xfrm>
          <a:prstGeom prst="rect">
            <a:avLst/>
          </a:prstGeom>
          <a:solidFill>
            <a:schemeClr val="bg1"/>
          </a:solidFill>
          <a:ln>
            <a:solidFill>
              <a:schemeClr val="accent2"/>
            </a:solidFill>
          </a:ln>
        </p:spPr>
        <p:txBody>
          <a:bodyPr wrap="square" rtlCol="0">
            <a:spAutoFit/>
          </a:bodyPr>
          <a:lstStyle/>
          <a:p>
            <a:pPr>
              <a:lnSpc>
                <a:spcPct val="107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Acknowledgements/ sources of funding</a:t>
            </a:r>
            <a:r>
              <a:rPr lang="en-GB" sz="1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thank the LTHT surgical and anaesthetic research nurse teams for their work on the PQIP study. Yorkshire Cancer Research funding has been awarded to the YCR BCIP project, grant reference L394.</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15" name="Picture 14" descr="Leeds Teaching Hospitals NHS Trust">
            <a:extLst>
              <a:ext uri="{FF2B5EF4-FFF2-40B4-BE49-F238E27FC236}">
                <a16:creationId xmlns:a16="http://schemas.microsoft.com/office/drawing/2014/main" id="{25195CE4-7F4D-CA43-B9FF-EAC630CAD224}"/>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14083109" y="297497"/>
            <a:ext cx="2790825" cy="1365885"/>
          </a:xfrm>
          <a:prstGeom prst="rect">
            <a:avLst/>
          </a:prstGeom>
          <a:noFill/>
        </p:spPr>
      </p:pic>
      <p:pic>
        <p:nvPicPr>
          <p:cNvPr id="16" name="Picture 15" descr="PQIP">
            <a:extLst>
              <a:ext uri="{FF2B5EF4-FFF2-40B4-BE49-F238E27FC236}">
                <a16:creationId xmlns:a16="http://schemas.microsoft.com/office/drawing/2014/main" id="{0E6366CE-533D-F649-B1EB-E1C8E5A523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491337" y="297498"/>
            <a:ext cx="2880000" cy="53275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5EF92B2-29CB-4472-B086-970D074135E6}"/>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9275" y="1000674"/>
            <a:ext cx="2880000" cy="1101458"/>
          </a:xfrm>
          <a:prstGeom prst="rect">
            <a:avLst/>
          </a:prstGeom>
          <a:noFill/>
          <a:ln>
            <a:noFill/>
          </a:ln>
        </p:spPr>
      </p:pic>
      <p:sp>
        <p:nvSpPr>
          <p:cNvPr id="18" name="TextBox 17">
            <a:extLst>
              <a:ext uri="{FF2B5EF4-FFF2-40B4-BE49-F238E27FC236}">
                <a16:creationId xmlns:a16="http://schemas.microsoft.com/office/drawing/2014/main" id="{8FF0656A-8292-4E1A-A128-BD34CF4CA4A4}"/>
              </a:ext>
            </a:extLst>
          </p:cNvPr>
          <p:cNvSpPr txBox="1"/>
          <p:nvPr/>
        </p:nvSpPr>
        <p:spPr>
          <a:xfrm>
            <a:off x="4632960" y="267125"/>
            <a:ext cx="9235440" cy="830997"/>
          </a:xfrm>
          <a:prstGeom prst="rect">
            <a:avLst/>
          </a:prstGeom>
          <a:noFill/>
        </p:spPr>
        <p:txBody>
          <a:bodyPr wrap="square" rtlCol="0">
            <a:spAutoFit/>
          </a:bodyPr>
          <a:lstStyle/>
          <a:p>
            <a:pPr algn="ctr"/>
            <a:r>
              <a:rPr lang="en-GB" sz="2400" b="1" dirty="0">
                <a:effectLst/>
                <a:latin typeface="Corbel" panose="020B0503020204020204" pitchFamily="34" charset="0"/>
                <a:ea typeface="Calibri" panose="020F0502020204030204" pitchFamily="34" charset="0"/>
                <a:cs typeface="Arial" panose="020B0604020202020204" pitchFamily="34" charset="0"/>
              </a:rPr>
              <a:t>Using local PQIP data in the development of a regional bowel cancer quality improvement programme </a:t>
            </a:r>
            <a:endParaRPr lang="en-GB" sz="2400" b="1" dirty="0">
              <a:latin typeface="Corbel" panose="020B0503020204020204" pitchFamily="34" charset="0"/>
            </a:endParaRPr>
          </a:p>
        </p:txBody>
      </p:sp>
      <p:sp>
        <p:nvSpPr>
          <p:cNvPr id="19" name="TextBox 18">
            <a:extLst>
              <a:ext uri="{FF2B5EF4-FFF2-40B4-BE49-F238E27FC236}">
                <a16:creationId xmlns:a16="http://schemas.microsoft.com/office/drawing/2014/main" id="{36317EAE-805F-4C58-8A47-89D60F13FA98}"/>
              </a:ext>
            </a:extLst>
          </p:cNvPr>
          <p:cNvSpPr txBox="1"/>
          <p:nvPr/>
        </p:nvSpPr>
        <p:spPr>
          <a:xfrm>
            <a:off x="4632960" y="1236191"/>
            <a:ext cx="9235440" cy="738664"/>
          </a:xfrm>
          <a:prstGeom prst="rect">
            <a:avLst/>
          </a:prstGeom>
          <a:noFill/>
        </p:spPr>
        <p:txBody>
          <a:bodyPr wrap="square" rtlCol="0">
            <a:spAutoFit/>
          </a:bodyPr>
          <a:lstStyle/>
          <a:p>
            <a:pPr algn="ctr"/>
            <a:r>
              <a:rPr lang="en-GB" sz="1800" b="1" dirty="0">
                <a:effectLst/>
                <a:latin typeface="Calibri" panose="020F0502020204030204" pitchFamily="34" charset="0"/>
                <a:ea typeface="Calibri" panose="020F0502020204030204" pitchFamily="34" charset="0"/>
                <a:cs typeface="Arial" panose="020B0604020202020204" pitchFamily="34" charset="0"/>
              </a:rPr>
              <a:t>Authors</a:t>
            </a:r>
            <a:r>
              <a:rPr lang="en-GB" sz="1800" dirty="0">
                <a:effectLst/>
                <a:latin typeface="Calibri" panose="020F0502020204030204" pitchFamily="34" charset="0"/>
                <a:ea typeface="Calibri" panose="020F0502020204030204" pitchFamily="34" charset="0"/>
                <a:cs typeface="Arial" panose="020B0604020202020204" pitchFamily="34" charset="0"/>
              </a:rPr>
              <a:t> C Thomas </a:t>
            </a:r>
            <a:r>
              <a:rPr lang="en-GB" sz="1800" baseline="30000" dirty="0">
                <a:effectLst/>
                <a:latin typeface="Calibri" panose="020F0502020204030204" pitchFamily="34" charset="0"/>
                <a:ea typeface="Calibri" panose="020F0502020204030204" pitchFamily="34" charset="0"/>
                <a:cs typeface="Arial" panose="020B0604020202020204" pitchFamily="34" charset="0"/>
              </a:rPr>
              <a:t>1</a:t>
            </a:r>
            <a:r>
              <a:rPr lang="en-GB" sz="1800" dirty="0">
                <a:effectLst/>
                <a:latin typeface="Calibri" panose="020F0502020204030204" pitchFamily="34" charset="0"/>
                <a:ea typeface="Calibri" panose="020F0502020204030204" pitchFamily="34" charset="0"/>
                <a:cs typeface="Arial" panose="020B0604020202020204" pitchFamily="34" charset="0"/>
              </a:rPr>
              <a:t> E Gill </a:t>
            </a:r>
            <a:r>
              <a:rPr lang="en-GB" sz="1800" baseline="30000" dirty="0">
                <a:effectLst/>
                <a:latin typeface="Calibri" panose="020F0502020204030204" pitchFamily="34" charset="0"/>
                <a:ea typeface="Calibri" panose="020F0502020204030204" pitchFamily="34" charset="0"/>
                <a:cs typeface="Arial" panose="020B0604020202020204" pitchFamily="34" charset="0"/>
              </a:rPr>
              <a:t>1</a:t>
            </a:r>
            <a:r>
              <a:rPr lang="en-GB" sz="1800" dirty="0">
                <a:effectLst/>
                <a:latin typeface="Calibri" panose="020F0502020204030204" pitchFamily="34" charset="0"/>
                <a:ea typeface="Calibri" panose="020F0502020204030204" pitchFamily="34" charset="0"/>
                <a:cs typeface="Arial" panose="020B0604020202020204" pitchFamily="34" charset="0"/>
              </a:rPr>
              <a:t>, S Alderson </a:t>
            </a:r>
            <a:r>
              <a:rPr lang="en-GB" sz="1800" baseline="30000" dirty="0">
                <a:effectLst/>
                <a:latin typeface="Calibri" panose="020F0502020204030204" pitchFamily="34" charset="0"/>
                <a:ea typeface="Calibri" panose="020F0502020204030204" pitchFamily="34" charset="0"/>
                <a:cs typeface="Arial" panose="020B0604020202020204" pitchFamily="34" charset="0"/>
              </a:rPr>
              <a:t>2</a:t>
            </a:r>
            <a:r>
              <a:rPr lang="en-GB" sz="1800" dirty="0">
                <a:effectLst/>
                <a:latin typeface="Calibri" panose="020F0502020204030204" pitchFamily="34" charset="0"/>
                <a:ea typeface="Calibri" panose="020F0502020204030204" pitchFamily="34" charset="0"/>
                <a:cs typeface="Arial" panose="020B0604020202020204" pitchFamily="34" charset="0"/>
              </a:rPr>
              <a:t>, H Rossington </a:t>
            </a:r>
            <a:r>
              <a:rPr lang="en-GB" sz="1800" baseline="30000" dirty="0">
                <a:effectLst/>
                <a:latin typeface="Calibri" panose="020F0502020204030204" pitchFamily="34" charset="0"/>
                <a:ea typeface="Calibri" panose="020F0502020204030204" pitchFamily="34" charset="0"/>
                <a:cs typeface="Arial" panose="020B0604020202020204" pitchFamily="34" charset="0"/>
              </a:rPr>
              <a:t>2,3</a:t>
            </a:r>
            <a:r>
              <a:rPr lang="en-GB" sz="1800" dirty="0">
                <a:effectLst/>
                <a:latin typeface="Calibri" panose="020F0502020204030204" pitchFamily="34" charset="0"/>
                <a:ea typeface="Calibri" panose="020F0502020204030204" pitchFamily="34" charset="0"/>
                <a:cs typeface="Arial" panose="020B0604020202020204" pitchFamily="34" charset="0"/>
              </a:rPr>
              <a:t>, S Howell </a:t>
            </a:r>
            <a:r>
              <a:rPr lang="en-GB" sz="1800" baseline="30000" dirty="0">
                <a:effectLst/>
                <a:latin typeface="Calibri" panose="020F0502020204030204" pitchFamily="34" charset="0"/>
                <a:ea typeface="Calibri" panose="020F0502020204030204" pitchFamily="34" charset="0"/>
                <a:cs typeface="Arial" panose="020B0604020202020204" pitchFamily="34" charset="0"/>
              </a:rPr>
              <a:t>1,2</a:t>
            </a:r>
            <a:r>
              <a:rPr lang="en-GB" sz="1800" dirty="0">
                <a:effectLst/>
                <a:latin typeface="Calibri" panose="020F0502020204030204" pitchFamily="34" charset="0"/>
                <a:ea typeface="Calibri" panose="020F0502020204030204" pitchFamily="34" charset="0"/>
                <a:cs typeface="Arial" panose="020B0604020202020204" pitchFamily="34" charset="0"/>
              </a:rPr>
              <a:t>. </a:t>
            </a:r>
          </a:p>
          <a:p>
            <a:pPr algn="ctr"/>
            <a:endParaRPr lang="en-GB" sz="2400" b="1" dirty="0">
              <a:latin typeface="Corbel" panose="020B0503020204020204" pitchFamily="34" charset="0"/>
            </a:endParaRPr>
          </a:p>
        </p:txBody>
      </p:sp>
      <p:sp>
        <p:nvSpPr>
          <p:cNvPr id="21" name="TextBox 20">
            <a:extLst>
              <a:ext uri="{FF2B5EF4-FFF2-40B4-BE49-F238E27FC236}">
                <a16:creationId xmlns:a16="http://schemas.microsoft.com/office/drawing/2014/main" id="{9E4341A7-4EC9-43C5-9D31-D0DF0A1B4559}"/>
              </a:ext>
            </a:extLst>
          </p:cNvPr>
          <p:cNvSpPr txBox="1"/>
          <p:nvPr/>
        </p:nvSpPr>
        <p:spPr>
          <a:xfrm>
            <a:off x="3825240" y="1663382"/>
            <a:ext cx="10850880" cy="375552"/>
          </a:xfrm>
          <a:prstGeom prst="rect">
            <a:avLst/>
          </a:prstGeom>
          <a:noFill/>
        </p:spPr>
        <p:txBody>
          <a:bodyPr wrap="square" rtlCol="0">
            <a:spAutoFit/>
          </a:bodyPr>
          <a:lstStyle/>
          <a:p>
            <a:pPr>
              <a:lnSpc>
                <a:spcPct val="107000"/>
              </a:lnSpc>
              <a:spcAft>
                <a:spcPts val="800"/>
              </a:spcAft>
            </a:pPr>
            <a:r>
              <a:rPr lang="en-GB" sz="1800" b="1" dirty="0">
                <a:effectLst/>
                <a:latin typeface="Calibri" panose="020F0502020204030204" pitchFamily="34" charset="0"/>
                <a:ea typeface="Calibri" panose="020F0502020204030204" pitchFamily="34" charset="0"/>
                <a:cs typeface="Arial" panose="020B0604020202020204" pitchFamily="34" charset="0"/>
              </a:rPr>
              <a:t>Institutions</a:t>
            </a:r>
            <a:r>
              <a:rPr lang="en-GB" sz="1800" dirty="0">
                <a:effectLst/>
                <a:latin typeface="Calibri" panose="020F0502020204030204" pitchFamily="34" charset="0"/>
                <a:ea typeface="Calibri" panose="020F0502020204030204" pitchFamily="34" charset="0"/>
                <a:cs typeface="Arial" panose="020B0604020202020204" pitchFamily="34" charset="0"/>
              </a:rPr>
              <a:t> 1. Leeds Teaching Hospitals NHS Trust, 2. University of Leeds, 3. Leeds Institute of Data and Analytics. </a:t>
            </a:r>
          </a:p>
        </p:txBody>
      </p:sp>
      <p:pic>
        <p:nvPicPr>
          <p:cNvPr id="22" name="Picture 21">
            <a:extLst>
              <a:ext uri="{FF2B5EF4-FFF2-40B4-BE49-F238E27FC236}">
                <a16:creationId xmlns:a16="http://schemas.microsoft.com/office/drawing/2014/main" id="{8DDFA9EC-A6A7-4FBA-A669-CA9D76C8B0FA}"/>
              </a:ext>
            </a:extLst>
          </p:cNvPr>
          <p:cNvPicPr>
            <a:picLocks noChangeAspect="1"/>
          </p:cNvPicPr>
          <p:nvPr/>
        </p:nvPicPr>
        <p:blipFill>
          <a:blip r:embed="rId6"/>
          <a:stretch>
            <a:fillRect/>
          </a:stretch>
        </p:blipFill>
        <p:spPr>
          <a:xfrm>
            <a:off x="6187545" y="2419096"/>
            <a:ext cx="5126963" cy="2371550"/>
          </a:xfrm>
          <a:prstGeom prst="rect">
            <a:avLst/>
          </a:prstGeom>
          <a:ln>
            <a:solidFill>
              <a:schemeClr val="accent2"/>
            </a:solidFill>
          </a:ln>
        </p:spPr>
      </p:pic>
      <p:sp>
        <p:nvSpPr>
          <p:cNvPr id="23" name="TextBox 22">
            <a:extLst>
              <a:ext uri="{FF2B5EF4-FFF2-40B4-BE49-F238E27FC236}">
                <a16:creationId xmlns:a16="http://schemas.microsoft.com/office/drawing/2014/main" id="{D4456B39-694E-44C5-9BD1-63A49E9753AA}"/>
              </a:ext>
            </a:extLst>
          </p:cNvPr>
          <p:cNvSpPr txBox="1"/>
          <p:nvPr/>
        </p:nvSpPr>
        <p:spPr>
          <a:xfrm>
            <a:off x="267514" y="8229933"/>
            <a:ext cx="5690977" cy="1169551"/>
          </a:xfrm>
          <a:prstGeom prst="rect">
            <a:avLst/>
          </a:prstGeom>
          <a:solidFill>
            <a:schemeClr val="bg1"/>
          </a:solidFill>
          <a:ln>
            <a:solidFill>
              <a:schemeClr val="accent2"/>
            </a:solidFill>
          </a:ln>
        </p:spPr>
        <p:txBody>
          <a:bodyPr wrap="square" rtlCol="0">
            <a:spAutoFit/>
          </a:bodyPr>
          <a:lstStyle/>
          <a:p>
            <a:pPr>
              <a:spcAft>
                <a:spcPts val="800"/>
              </a:spcAf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Results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Data were analysed for 120 patients undergoing major or complex-major operations for colorectal cancer. 62% (n=74) patients received at least one intraoperative opioid-sparing adjunct. Neuraxial techniques were the most commonly used, with 53% (n =64)  patients receiving a neuraxial block. </a:t>
            </a:r>
          </a:p>
        </p:txBody>
      </p:sp>
      <p:graphicFrame>
        <p:nvGraphicFramePr>
          <p:cNvPr id="24" name="Table 23">
            <a:extLst>
              <a:ext uri="{FF2B5EF4-FFF2-40B4-BE49-F238E27FC236}">
                <a16:creationId xmlns:a16="http://schemas.microsoft.com/office/drawing/2014/main" id="{EBC73DD5-19FC-46FA-A8E6-A7A616A62C61}"/>
              </a:ext>
            </a:extLst>
          </p:cNvPr>
          <p:cNvGraphicFramePr>
            <a:graphicFrameLocks noGrp="1"/>
          </p:cNvGraphicFramePr>
          <p:nvPr>
            <p:extLst>
              <p:ext uri="{D42A27DB-BD31-4B8C-83A1-F6EECF244321}">
                <p14:modId xmlns:p14="http://schemas.microsoft.com/office/powerpoint/2010/main" val="212271582"/>
              </p:ext>
            </p:extLst>
          </p:nvPr>
        </p:nvGraphicFramePr>
        <p:xfrm>
          <a:off x="6187542" y="7746240"/>
          <a:ext cx="5126964" cy="1352934"/>
        </p:xfrm>
        <a:graphic>
          <a:graphicData uri="http://schemas.openxmlformats.org/drawingml/2006/table">
            <a:tbl>
              <a:tblPr firstRow="1" firstCol="1" bandRow="1">
                <a:tableStyleId>{5C22544A-7EE6-4342-B048-85BDC9FD1C3A}</a:tableStyleId>
              </a:tblPr>
              <a:tblGrid>
                <a:gridCol w="2563482">
                  <a:extLst>
                    <a:ext uri="{9D8B030D-6E8A-4147-A177-3AD203B41FA5}">
                      <a16:colId xmlns:a16="http://schemas.microsoft.com/office/drawing/2014/main" val="3970506163"/>
                    </a:ext>
                  </a:extLst>
                </a:gridCol>
                <a:gridCol w="2563482">
                  <a:extLst>
                    <a:ext uri="{9D8B030D-6E8A-4147-A177-3AD203B41FA5}">
                      <a16:colId xmlns:a16="http://schemas.microsoft.com/office/drawing/2014/main" val="1643889199"/>
                    </a:ext>
                  </a:extLst>
                </a:gridCol>
              </a:tblGrid>
              <a:tr h="225489">
                <a:tc>
                  <a:txBody>
                    <a:bodyPr/>
                    <a:lstStyle/>
                    <a:p>
                      <a:pPr>
                        <a:lnSpc>
                          <a:spcPct val="150000"/>
                        </a:lnSpc>
                        <a:spcAft>
                          <a:spcPts val="800"/>
                        </a:spcAft>
                      </a:pPr>
                      <a:r>
                        <a:rPr lang="en-GB" sz="1100">
                          <a:effectLst/>
                        </a:rPr>
                        <a:t>Professional group</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a:effectLst/>
                        </a:rPr>
                        <a:t>Number in attendance</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565286024"/>
                  </a:ext>
                </a:extLst>
              </a:tr>
              <a:tr h="225489">
                <a:tc>
                  <a:txBody>
                    <a:bodyPr/>
                    <a:lstStyle/>
                    <a:p>
                      <a:pPr>
                        <a:lnSpc>
                          <a:spcPct val="150000"/>
                        </a:lnSpc>
                        <a:spcAft>
                          <a:spcPts val="800"/>
                        </a:spcAft>
                      </a:pPr>
                      <a:r>
                        <a:rPr lang="en-GB" sz="1100">
                          <a:effectLst/>
                        </a:rPr>
                        <a:t>Consultant anaesthetists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a:effectLst/>
                        </a:rPr>
                        <a:t>21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869599298"/>
                  </a:ext>
                </a:extLst>
              </a:tr>
              <a:tr h="225489">
                <a:tc>
                  <a:txBody>
                    <a:bodyPr/>
                    <a:lstStyle/>
                    <a:p>
                      <a:pPr>
                        <a:lnSpc>
                          <a:spcPct val="150000"/>
                        </a:lnSpc>
                        <a:spcAft>
                          <a:spcPts val="800"/>
                        </a:spcAft>
                      </a:pPr>
                      <a:r>
                        <a:rPr lang="en-GB" sz="1100">
                          <a:effectLst/>
                        </a:rPr>
                        <a:t>Trainee anaesthetists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a:effectLst/>
                        </a:rPr>
                        <a:t>6</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2931476906"/>
                  </a:ext>
                </a:extLst>
              </a:tr>
              <a:tr h="225489">
                <a:tc>
                  <a:txBody>
                    <a:bodyPr/>
                    <a:lstStyle/>
                    <a:p>
                      <a:pPr>
                        <a:lnSpc>
                          <a:spcPct val="150000"/>
                        </a:lnSpc>
                        <a:spcAft>
                          <a:spcPts val="800"/>
                        </a:spcAft>
                      </a:pPr>
                      <a:r>
                        <a:rPr lang="en-GB" sz="1100">
                          <a:effectLst/>
                        </a:rPr>
                        <a:t>Surgeons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a:effectLst/>
                        </a:rPr>
                        <a:t>4</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475241309"/>
                  </a:ext>
                </a:extLst>
              </a:tr>
              <a:tr h="225489">
                <a:tc>
                  <a:txBody>
                    <a:bodyPr/>
                    <a:lstStyle/>
                    <a:p>
                      <a:pPr>
                        <a:lnSpc>
                          <a:spcPct val="150000"/>
                        </a:lnSpc>
                        <a:spcAft>
                          <a:spcPts val="800"/>
                        </a:spcAft>
                      </a:pPr>
                      <a:r>
                        <a:rPr lang="en-GB" sz="1100">
                          <a:effectLst/>
                        </a:rPr>
                        <a:t>Perioperative medicine practitioner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a:effectLst/>
                        </a:rPr>
                        <a:t>1</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328184247"/>
                  </a:ext>
                </a:extLst>
              </a:tr>
              <a:tr h="225489">
                <a:tc>
                  <a:txBody>
                    <a:bodyPr/>
                    <a:lstStyle/>
                    <a:p>
                      <a:pPr>
                        <a:lnSpc>
                          <a:spcPct val="150000"/>
                        </a:lnSpc>
                        <a:spcAft>
                          <a:spcPts val="800"/>
                        </a:spcAft>
                      </a:pPr>
                      <a:r>
                        <a:rPr lang="en-GB" sz="1100">
                          <a:effectLst/>
                        </a:rPr>
                        <a:t>Pain nurse specialists</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nSpc>
                          <a:spcPct val="150000"/>
                        </a:lnSpc>
                        <a:spcAft>
                          <a:spcPts val="800"/>
                        </a:spcAft>
                      </a:pPr>
                      <a:r>
                        <a:rPr lang="en-GB" sz="1100" dirty="0">
                          <a:effectLst/>
                        </a:rPr>
                        <a:t>5</a:t>
                      </a:r>
                      <a:endParaRPr lang="en-GB"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847666873"/>
                  </a:ext>
                </a:extLst>
              </a:tr>
            </a:tbl>
          </a:graphicData>
        </a:graphic>
      </p:graphicFrame>
      <p:sp>
        <p:nvSpPr>
          <p:cNvPr id="26" name="TextBox 25">
            <a:extLst>
              <a:ext uri="{FF2B5EF4-FFF2-40B4-BE49-F238E27FC236}">
                <a16:creationId xmlns:a16="http://schemas.microsoft.com/office/drawing/2014/main" id="{01B58374-CD91-4948-9BE3-1DF785D64598}"/>
              </a:ext>
            </a:extLst>
          </p:cNvPr>
          <p:cNvSpPr txBox="1"/>
          <p:nvPr/>
        </p:nvSpPr>
        <p:spPr>
          <a:xfrm>
            <a:off x="6141720" y="4752341"/>
            <a:ext cx="5172788" cy="382092"/>
          </a:xfrm>
          <a:prstGeom prst="rect">
            <a:avLst/>
          </a:prstGeom>
          <a:noFill/>
        </p:spPr>
        <p:txBody>
          <a:bodyPr wrap="square">
            <a:spAutoFit/>
          </a:bodyPr>
          <a:lstStyle/>
          <a:p>
            <a:pPr>
              <a:lnSpc>
                <a:spcPct val="150000"/>
              </a:lnSpc>
              <a:spcAft>
                <a:spcPts val="800"/>
              </a:spcAft>
            </a:pPr>
            <a:r>
              <a:rPr lang="en-US"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Figure 1. </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Intraoperative use of opioid-sparing analgesia techniques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7" name="TextBox 26">
            <a:extLst>
              <a:ext uri="{FF2B5EF4-FFF2-40B4-BE49-F238E27FC236}">
                <a16:creationId xmlns:a16="http://schemas.microsoft.com/office/drawing/2014/main" id="{5BFDAF9A-3004-40A4-9A11-10CEEA596C08}"/>
              </a:ext>
            </a:extLst>
          </p:cNvPr>
          <p:cNvSpPr txBox="1"/>
          <p:nvPr/>
        </p:nvSpPr>
        <p:spPr>
          <a:xfrm>
            <a:off x="6141720" y="9073638"/>
            <a:ext cx="5172788" cy="382092"/>
          </a:xfrm>
          <a:prstGeom prst="rect">
            <a:avLst/>
          </a:prstGeom>
          <a:noFill/>
        </p:spPr>
        <p:txBody>
          <a:bodyPr wrap="square">
            <a:spAutoFit/>
          </a:bodyPr>
          <a:lstStyle/>
          <a:p>
            <a:pPr>
              <a:lnSpc>
                <a:spcPct val="150000"/>
              </a:lnSpc>
              <a:spcAft>
                <a:spcPts val="800"/>
              </a:spcAft>
            </a:pPr>
            <a:r>
              <a:rPr lang="en-GB" sz="1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Table 1.</a:t>
            </a:r>
            <a:r>
              <a:rPr lang="en-GB"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Multi-disciplinary engagement </a:t>
            </a:r>
            <a:endParaRPr lang="en-GB"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28402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788</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Corbel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Jepps</dc:creator>
  <cp:lastModifiedBy>Caroline Thomas</cp:lastModifiedBy>
  <cp:revision>4</cp:revision>
  <dcterms:created xsi:type="dcterms:W3CDTF">2021-04-24T22:01:28Z</dcterms:created>
  <dcterms:modified xsi:type="dcterms:W3CDTF">2021-04-24T22:42:12Z</dcterms:modified>
</cp:coreProperties>
</file>